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0" r:id="rId2"/>
    <p:sldId id="291" r:id="rId3"/>
    <p:sldId id="256" r:id="rId4"/>
    <p:sldId id="264" r:id="rId5"/>
    <p:sldId id="286" r:id="rId6"/>
    <p:sldId id="257" r:id="rId7"/>
    <p:sldId id="288" r:id="rId8"/>
    <p:sldId id="289" r:id="rId9"/>
    <p:sldId id="294" r:id="rId10"/>
    <p:sldId id="297" r:id="rId11"/>
    <p:sldId id="258" r:id="rId12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FFFF00"/>
    <a:srgbClr val="B2B2B2"/>
    <a:srgbClr val="FF0066"/>
    <a:srgbClr val="FF99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7869" autoAdjust="0"/>
  </p:normalViewPr>
  <p:slideViewPr>
    <p:cSldViewPr snapToGrid="0">
      <p:cViewPr>
        <p:scale>
          <a:sx n="100" d="100"/>
          <a:sy n="100" d="100"/>
        </p:scale>
        <p:origin x="-492" y="1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0CA6F-7080-453B-BE8F-597B5902A50C}" type="datetimeFigureOut">
              <a:rPr lang="de-DE" smtClean="0"/>
              <a:t>08.11.2018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46D56-C30E-4118-AE9F-9A9EDDAF61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9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9365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480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0893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044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219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24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302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015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67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375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46D56-C30E-4118-AE9F-9A9EDDAF61C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464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E2D4-0B69-4109-955D-06AC62010AB6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62CF-6E58-428E-BB59-C28125A2E74C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32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995-25AC-43EE-B741-9A478D40E6D6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05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FCAB-3FFD-4D5F-B6AD-A88392CD482A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75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35E1-7DCE-404F-8776-3153CF2F3F7A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72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69B2-E3B0-4CD9-9822-46F78BEDBD5E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54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88B3-1E92-4EB6-9D11-514449D1B810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05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D418-C4F9-43E7-852F-38E5C1A98F62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81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27A4-32B5-4839-A5CC-1C840483B6E5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997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A97C-9212-4F59-A0EF-D718E7ADFFC5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54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6F34B-C6EE-4AF1-AD31-0B242F882D71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35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C3703-9F4B-4892-938B-FBA7BF336041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75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x.doi.org/10.2210/rcsb_pdb/mom_2000_8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genome.org/facts/how-do-you-map-a-geno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/4.0/legalcod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xmlns="" id="{4BDC1D75-7F09-4081-8C10-5E34E20EF436}"/>
              </a:ext>
            </a:extLst>
          </p:cNvPr>
          <p:cNvCxnSpPr>
            <a:cxnSpLocks/>
          </p:cNvCxnSpPr>
          <p:nvPr/>
        </p:nvCxnSpPr>
        <p:spPr>
          <a:xfrm flipH="1">
            <a:off x="3915846" y="2091031"/>
            <a:ext cx="784360" cy="5049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1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95536" y="551607"/>
            <a:ext cx="5503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Stationenlernen Restriktionsenzyme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96494089-D855-4F7E-B2B8-425F3DA0825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46" y="1338502"/>
            <a:ext cx="3276600" cy="39052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402AB157-47C8-408D-8846-3D106F87313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360" y="1331358"/>
            <a:ext cx="2052952" cy="390741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A62BD18E-23BA-411C-B3ED-D469A629F76B}"/>
              </a:ext>
            </a:extLst>
          </p:cNvPr>
          <p:cNvSpPr txBox="1"/>
          <p:nvPr/>
        </p:nvSpPr>
        <p:spPr>
          <a:xfrm>
            <a:off x="96237" y="6329747"/>
            <a:ext cx="842357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/>
              <a:t>Quelle</a:t>
            </a:r>
            <a:r>
              <a:rPr lang="en-US" sz="900" dirty="0"/>
              <a:t>: </a:t>
            </a:r>
            <a:r>
              <a:rPr lang="en-US" sz="900" dirty="0" smtClean="0"/>
              <a:t>The RCSB </a:t>
            </a:r>
            <a:r>
              <a:rPr lang="en-US" sz="900" dirty="0"/>
              <a:t>PDB </a:t>
            </a:r>
            <a:r>
              <a:rPr lang="en-US" sz="900" dirty="0" smtClean="0"/>
              <a:t>“Molecule </a:t>
            </a:r>
            <a:r>
              <a:rPr lang="en-US" sz="900" dirty="0"/>
              <a:t>of the </a:t>
            </a:r>
            <a:r>
              <a:rPr lang="en-US" sz="900" dirty="0" smtClean="0"/>
              <a:t>Month” </a:t>
            </a:r>
            <a:r>
              <a:rPr lang="en-GB" sz="900" dirty="0" smtClean="0"/>
              <a:t>: Inspiring a Molecular View od Biology D. S. </a:t>
            </a:r>
            <a:r>
              <a:rPr lang="en-GB" sz="900" dirty="0" err="1" smtClean="0"/>
              <a:t>Goodsell</a:t>
            </a:r>
            <a:r>
              <a:rPr lang="en-GB" sz="900" dirty="0" smtClean="0"/>
              <a:t>, S. Dutta, C. </a:t>
            </a:r>
            <a:r>
              <a:rPr lang="en-GB" sz="900" dirty="0" err="1" smtClean="0"/>
              <a:t>Zardecki</a:t>
            </a:r>
            <a:r>
              <a:rPr lang="en-GB" sz="900" dirty="0" smtClean="0"/>
              <a:t>, M. Voigt, H. M. Berman, S. K. Burley (2015) </a:t>
            </a:r>
            <a:r>
              <a:rPr lang="en-GB" sz="900" dirty="0" err="1" smtClean="0"/>
              <a:t>PLoS</a:t>
            </a:r>
            <a:r>
              <a:rPr lang="en-GB" sz="900" dirty="0" smtClean="0"/>
              <a:t> 13 (5): e1002140., August 2000. </a:t>
            </a:r>
            <a:r>
              <a:rPr lang="en-GB" sz="900" dirty="0" err="1" smtClean="0"/>
              <a:t>doi</a:t>
            </a:r>
            <a:r>
              <a:rPr lang="en-GB" sz="900" dirty="0" smtClean="0"/>
              <a:t>: </a:t>
            </a:r>
            <a:r>
              <a:rPr lang="en-GB" sz="900" u="sng" dirty="0" smtClean="0">
                <a:hlinkClick r:id="rId6"/>
              </a:rPr>
              <a:t>10.2210/</a:t>
            </a:r>
            <a:r>
              <a:rPr lang="en-GB" sz="900" u="sng" dirty="0" err="1" smtClean="0">
                <a:hlinkClick r:id="rId6"/>
              </a:rPr>
              <a:t>rcsb_pdb</a:t>
            </a:r>
            <a:r>
              <a:rPr lang="en-GB" sz="900" u="sng" dirty="0" smtClean="0">
                <a:hlinkClick r:id="rId6"/>
              </a:rPr>
              <a:t>/mom_2000_8</a:t>
            </a:r>
            <a:r>
              <a:rPr lang="en-GB" sz="900" u="sng" dirty="0" smtClean="0"/>
              <a:t>, </a:t>
            </a:r>
          </a:p>
          <a:p>
            <a:endParaRPr lang="de-DE" sz="1100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xmlns="" id="{B41338D8-CCE0-467C-9C95-6A8708434EEC}"/>
              </a:ext>
            </a:extLst>
          </p:cNvPr>
          <p:cNvCxnSpPr/>
          <p:nvPr/>
        </p:nvCxnSpPr>
        <p:spPr>
          <a:xfrm>
            <a:off x="4055168" y="3548270"/>
            <a:ext cx="174265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76BF0E6D-01CA-430B-B0FD-3A6C778ED4A8}"/>
              </a:ext>
            </a:extLst>
          </p:cNvPr>
          <p:cNvSpPr txBox="1"/>
          <p:nvPr/>
        </p:nvSpPr>
        <p:spPr>
          <a:xfrm>
            <a:off x="4343401" y="2941987"/>
            <a:ext cx="1531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1. Erkennen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2. Schneiden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xmlns="" id="{060B4512-F63A-4C76-94C1-67C258618109}"/>
              </a:ext>
            </a:extLst>
          </p:cNvPr>
          <p:cNvSpPr/>
          <p:nvPr/>
        </p:nvSpPr>
        <p:spPr>
          <a:xfrm>
            <a:off x="3972253" y="5286776"/>
            <a:ext cx="1699591" cy="626165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DNA-Doppelstrang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xmlns="" id="{165B7C11-B4E0-46FC-8A4E-2F6F8B82ADDA}"/>
              </a:ext>
            </a:extLst>
          </p:cNvPr>
          <p:cNvSpPr/>
          <p:nvPr/>
        </p:nvSpPr>
        <p:spPr>
          <a:xfrm>
            <a:off x="3915846" y="1473851"/>
            <a:ext cx="1699591" cy="626165"/>
          </a:xfrm>
          <a:prstGeom prst="round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Restriktions-enzym </a:t>
            </a:r>
            <a:r>
              <a:rPr lang="de-D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EcoRI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xmlns="" id="{1892BDF6-CC37-49B8-87A7-31ED6DE8A9EB}"/>
              </a:ext>
            </a:extLst>
          </p:cNvPr>
          <p:cNvCxnSpPr>
            <a:stCxn id="16" idx="3"/>
          </p:cNvCxnSpPr>
          <p:nvPr/>
        </p:nvCxnSpPr>
        <p:spPr>
          <a:xfrm flipV="1">
            <a:off x="5671844" y="5286776"/>
            <a:ext cx="843164" cy="3130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xmlns="" id="{D7BF5650-8467-486E-AA64-DB6776CABEFB}"/>
              </a:ext>
            </a:extLst>
          </p:cNvPr>
          <p:cNvCxnSpPr>
            <a:cxnSpLocks/>
          </p:cNvCxnSpPr>
          <p:nvPr/>
        </p:nvCxnSpPr>
        <p:spPr>
          <a:xfrm>
            <a:off x="3196067" y="5359362"/>
            <a:ext cx="740466" cy="226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2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10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95536" y="551607"/>
            <a:ext cx="7863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700" dirty="0">
                <a:latin typeface="Arial" panose="020B0604020202020204" pitchFamily="34" charset="0"/>
                <a:cs typeface="Arial" panose="020B0604020202020204" pitchFamily="34" charset="0"/>
              </a:rPr>
              <a:t>Einführung – </a:t>
            </a:r>
            <a:r>
              <a:rPr lang="de-DE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Die Entstehung von klebrigen Enden (engl. </a:t>
            </a:r>
            <a:r>
              <a:rPr lang="de-DE" altLang="de-DE" sz="1700" dirty="0" err="1">
                <a:latin typeface="Arial" panose="020B0604020202020204" pitchFamily="34" charset="0"/>
                <a:cs typeface="Arial" panose="020B0604020202020204" pitchFamily="34" charset="0"/>
              </a:rPr>
              <a:t>sticky</a:t>
            </a:r>
            <a:r>
              <a:rPr lang="de-DE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700" dirty="0" err="1"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de-DE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dirty="0"/>
          </a:p>
        </p:txBody>
      </p:sp>
      <p:sp>
        <p:nvSpPr>
          <p:cNvPr id="2049" name="Textfeld 2048"/>
          <p:cNvSpPr txBox="1"/>
          <p:nvPr/>
        </p:nvSpPr>
        <p:spPr>
          <a:xfrm>
            <a:off x="398610" y="882822"/>
            <a:ext cx="6186309" cy="1021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 schneiden das Zucker-Phosphat-Rückgrat eines DNA-Doppelstranges </a:t>
            </a:r>
          </a:p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und hinterlassen nur eines von drei möglichen DNA-Enden auf jedem der </a:t>
            </a:r>
          </a:p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zwei resultierenden Doppelstrangenden.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xmlns="" id="{49CD1B34-EAAB-4248-87FF-B2E985EE8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706" y="2274415"/>
            <a:ext cx="7140558" cy="4165880"/>
          </a:xfrm>
          <a:prstGeom prst="rect">
            <a:avLst/>
          </a:prstGeom>
        </p:spPr>
      </p:pic>
      <p:grpSp>
        <p:nvGrpSpPr>
          <p:cNvPr id="15" name="Gruppieren 2">
            <a:extLst>
              <a:ext uri="{FF2B5EF4-FFF2-40B4-BE49-F238E27FC236}">
                <a16:creationId xmlns:a16="http://schemas.microsoft.com/office/drawing/2014/main" xmlns="" id="{1FB00B14-161E-474D-B91C-5860E87F269D}"/>
              </a:ext>
            </a:extLst>
          </p:cNvPr>
          <p:cNvGrpSpPr>
            <a:grpSpLocks/>
          </p:cNvGrpSpPr>
          <p:nvPr/>
        </p:nvGrpSpPr>
        <p:grpSpPr bwMode="auto">
          <a:xfrm>
            <a:off x="6571752" y="2468568"/>
            <a:ext cx="2339102" cy="1893339"/>
            <a:chOff x="7231581" y="1997284"/>
            <a:chExt cx="2339872" cy="1893350"/>
          </a:xfrm>
        </p:grpSpPr>
        <p:sp>
          <p:nvSpPr>
            <p:cNvPr id="16" name="Textfeld 1">
              <a:extLst>
                <a:ext uri="{FF2B5EF4-FFF2-40B4-BE49-F238E27FC236}">
                  <a16:creationId xmlns:a16="http://schemas.microsoft.com/office/drawing/2014/main" xmlns="" id="{326B03A2-6DCE-49B6-B5BD-898FB64DC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1581" y="1997284"/>
              <a:ext cx="2339872" cy="1893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Das Restriktionsenzym 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BamHI</a:t>
              </a: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schneidet 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versetzt.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endParaRPr lang="de-DE" alt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  = Schnittstelle</a:t>
              </a:r>
            </a:p>
          </p:txBody>
        </p:sp>
        <p:sp>
          <p:nvSpPr>
            <p:cNvPr id="17" name="Gleichschenkliges Dreieck 16">
              <a:extLst>
                <a:ext uri="{FF2B5EF4-FFF2-40B4-BE49-F238E27FC236}">
                  <a16:creationId xmlns:a16="http://schemas.microsoft.com/office/drawing/2014/main" xmlns="" id="{37CB4285-E779-4EF5-BB10-7ABD33225B97}"/>
                </a:ext>
              </a:extLst>
            </p:cNvPr>
            <p:cNvSpPr/>
            <p:nvPr/>
          </p:nvSpPr>
          <p:spPr>
            <a:xfrm rot="10800000">
              <a:off x="7382444" y="3579545"/>
              <a:ext cx="177859" cy="203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376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11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95536" y="551607"/>
            <a:ext cx="6583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Arbeitsphase – Stationenlernen/Lerntheke Restriktionsenzyme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9DDE7FB8-A479-46C2-A212-B01D27B40E5A}"/>
              </a:ext>
            </a:extLst>
          </p:cNvPr>
          <p:cNvSpPr txBox="1"/>
          <p:nvPr/>
        </p:nvSpPr>
        <p:spPr>
          <a:xfrm>
            <a:off x="369704" y="1105569"/>
            <a:ext cx="848822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Wie arbeite ich mich durch die Stationen?</a:t>
            </a:r>
          </a:p>
          <a:p>
            <a:pPr>
              <a:spcBef>
                <a:spcPct val="0"/>
              </a:spcBef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Bilden Sie eine 2er-Gruppe!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Wählen Sie aus den angebotenen Stationen vier geeignete Stationen aus!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Die Stationen sind mit ein bis drei Sternen markiert für einfachere bis </a:t>
            </a:r>
          </a:p>
          <a:p>
            <a:pPr>
              <a:spcBef>
                <a:spcPct val="0"/>
              </a:spcBef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schwierigere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Aufgaben.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Verpflichtend sind die Stationen 1 und 5!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Bearbeiten Sie die Stationen jeweils innerhalb von 15 Minuten!</a:t>
            </a:r>
          </a:p>
          <a:p>
            <a:pPr>
              <a:spcBef>
                <a:spcPct val="0"/>
              </a:spcBef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Dokumentieren Sie Ihre Ergebnisse und vergleichen Sie mit der Musterlösung!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Präsentieren Sie Ihre Ergebnisse!</a:t>
            </a:r>
          </a:p>
          <a:p>
            <a:pPr>
              <a:spcBef>
                <a:spcPct val="0"/>
              </a:spcBef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5" descr="Bildergebnis für quarter minutes clipart"/>
          <p:cNvSpPr>
            <a:spLocks noChangeAspect="1" noChangeArrowheads="1"/>
          </p:cNvSpPr>
          <p:nvPr/>
        </p:nvSpPr>
        <p:spPr bwMode="auto">
          <a:xfrm>
            <a:off x="155575" y="-2117725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7" descr="Bildergebnis für quarter minutes clipart"/>
          <p:cNvSpPr>
            <a:spLocks noChangeAspect="1" noChangeArrowheads="1"/>
          </p:cNvSpPr>
          <p:nvPr/>
        </p:nvSpPr>
        <p:spPr bwMode="auto">
          <a:xfrm>
            <a:off x="307975" y="-1965325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AutoShape 9" descr="Bildergebnis für quarter minutes clipart"/>
          <p:cNvSpPr>
            <a:spLocks noChangeAspect="1" noChangeArrowheads="1"/>
          </p:cNvSpPr>
          <p:nvPr/>
        </p:nvSpPr>
        <p:spPr bwMode="auto">
          <a:xfrm>
            <a:off x="460375" y="-1812925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92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2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95536" y="551607"/>
            <a:ext cx="5372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Einführung –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Allgemeines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 Restriktionsenzymen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21190" y="920939"/>
            <a:ext cx="7100021" cy="25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Restriktionsenzyme (REs) sind die entscheidenden Werkzeuge der Biotechnologie.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Mit ihrer Entdeckung im Jahre 1969 durch die Arbeitsgruppe von Werner Arber wurde 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das Tor zur Gentechnik geöffnet. Gene konnten nun gezielt aus einem DNA-Strang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herausgeschnitten und in den DNA-Strang eines anderen Organismus eingebracht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(„kloniert“) werden.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endParaRPr lang="de-DE" alt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 sind sequenzspezifische, molekulare Scheren, die an einem bestimmten Ort einer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DNA-Sequenz schneiden.</a:t>
            </a:r>
          </a:p>
        </p:txBody>
      </p:sp>
      <p:sp>
        <p:nvSpPr>
          <p:cNvPr id="8" name="Rechteck 7"/>
          <p:cNvSpPr/>
          <p:nvPr/>
        </p:nvSpPr>
        <p:spPr>
          <a:xfrm>
            <a:off x="1709928" y="6423321"/>
            <a:ext cx="6062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900" dirty="0" err="1">
                <a:solidFill>
                  <a:prstClr val="black"/>
                </a:solidFill>
              </a:rPr>
              <a:t>Quelle</a:t>
            </a:r>
            <a:r>
              <a:rPr lang="en-US" sz="900" dirty="0">
                <a:solidFill>
                  <a:prstClr val="black"/>
                </a:solidFill>
              </a:rPr>
              <a:t>: DNA Learning Center DNALC, </a:t>
            </a:r>
            <a:r>
              <a:rPr lang="de-DE" sz="900" dirty="0">
                <a:solidFill>
                  <a:prstClr val="black"/>
                </a:solidFill>
              </a:rPr>
              <a:t>Genome Research Limited, </a:t>
            </a:r>
            <a:r>
              <a:rPr lang="de-DE" sz="900" dirty="0">
                <a:solidFill>
                  <a:prstClr val="black"/>
                </a:solidFill>
                <a:hlinkClick r:id="rId3"/>
              </a:rPr>
              <a:t>www.yourgenome.org/facts/how-do-you-map-a-genome</a:t>
            </a:r>
            <a:endParaRPr lang="de-DE" sz="900" dirty="0">
              <a:solidFill>
                <a:prstClr val="black"/>
              </a:solidFill>
            </a:endParaRPr>
          </a:p>
          <a:p>
            <a:pPr lvl="0"/>
            <a:r>
              <a:rPr lang="en-US" sz="900" dirty="0">
                <a:solidFill>
                  <a:prstClr val="black"/>
                </a:solidFill>
              </a:rPr>
              <a:t>CC BY </a:t>
            </a:r>
            <a:r>
              <a:rPr lang="en-US" sz="900" dirty="0">
                <a:solidFill>
                  <a:prstClr val="black"/>
                </a:solidFill>
              </a:rPr>
              <a:t>4.0 </a:t>
            </a:r>
            <a:r>
              <a:rPr lang="en-US" sz="900" dirty="0">
                <a:solidFill>
                  <a:prstClr val="black"/>
                </a:solidFill>
                <a:hlinkClick r:id="rId4"/>
              </a:rPr>
              <a:t>https://</a:t>
            </a:r>
            <a:r>
              <a:rPr lang="en-US" sz="900" dirty="0" smtClean="0">
                <a:solidFill>
                  <a:prstClr val="black"/>
                </a:solidFill>
                <a:hlinkClick r:id="rId4"/>
              </a:rPr>
              <a:t>creativecommons.org/licenses/by/4.0/legalcode</a:t>
            </a:r>
            <a:r>
              <a:rPr lang="en-US" sz="900" dirty="0" smtClean="0">
                <a:solidFill>
                  <a:prstClr val="black"/>
                </a:solidFill>
              </a:rPr>
              <a:t> </a:t>
            </a:r>
            <a:endParaRPr lang="de-DE" sz="900" dirty="0">
              <a:solidFill>
                <a:prstClr val="black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716" y="3580022"/>
            <a:ext cx="4720917" cy="2601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ieren 12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14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17" name="Gerade Verbindung 1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034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3</a:t>
            </a:fld>
            <a:endParaRPr lang="de-DE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95536" y="1124744"/>
            <a:ext cx="9417963" cy="504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Man kennt bereits über </a:t>
            </a: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3.500 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Restriktionsenzyme mit über 350 verschiedenen Erkennungssequenzen. </a:t>
            </a: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Etwa 1.000 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REs sind kommerziell erhältlich. 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Die Benennung der REs leitet sich in den meisten Fällen folgendermaßen ab: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aus dem wissenschaftlichen Namen der Bakterienart, in welcher sie entdeckt </a:t>
            </a: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wurden</a:t>
            </a: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aus der Bezeichnung des bestimmten Bakterienstammes der betreffenden </a:t>
            </a: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Bakterienart</a:t>
            </a: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einer römischen Zahl, falls mehr als ein Enzym in dieser Bakterienart entdeckt </a:t>
            </a: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wurde</a:t>
            </a: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z. B.    	</a:t>
            </a:r>
            <a:r>
              <a:rPr lang="it-IT" altLang="de-DE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EcoRI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aus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scherichia </a:t>
            </a:r>
            <a:r>
              <a:rPr lang="it-IT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li </a:t>
            </a:r>
            <a:r>
              <a:rPr lang="it-IT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Y13 (R. N.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Yoshimori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Entdecker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Stammes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), Enzym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Nummer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         	</a:t>
            </a:r>
            <a:r>
              <a:rPr lang="de-DE" altLang="de-DE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HindIII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	aus </a:t>
            </a:r>
            <a:r>
              <a:rPr lang="de-DE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aemophilus </a:t>
            </a:r>
            <a:r>
              <a:rPr lang="de-DE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fluenzae, Stamm R</a:t>
            </a:r>
            <a:r>
              <a:rPr lang="de-DE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Enzym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Nummer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	SmaI 	</a:t>
            </a: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aus </a:t>
            </a:r>
            <a:r>
              <a:rPr 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erratia </a:t>
            </a:r>
            <a:r>
              <a:rPr 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rcescens, 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Enzym </a:t>
            </a:r>
            <a:r>
              <a:rPr lang="it-IT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Nummer</a:t>
            </a:r>
            <a:r>
              <a:rPr lang="it-IT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Die Gene verschiedener Restriktionsenzyme werden industriell aus verschiedenen Bakterienarten isoliert und dann 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jeweils in großem Maßstab in einem anderen Wirtsbakterium  (meist Escherichia coli) gentechnisch hergestellt. 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Firmen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, die REs herstellen, geben beispielsweise für das angebotene RE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HindIII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 folgendes an: 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endParaRPr lang="de-DE" altLang="de-DE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Source: „An </a:t>
            </a:r>
            <a:r>
              <a:rPr lang="de-DE" altLang="de-DE" sz="13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strain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carries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cloned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HindIII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Haemophilus influenzae Rd (ATCC 51907).“</a:t>
            </a:r>
          </a:p>
          <a:p>
            <a:pPr>
              <a:lnSpc>
                <a:spcPct val="125000"/>
              </a:lnSpc>
              <a:spcBef>
                <a:spcPct val="0"/>
              </a:spcBef>
              <a:buNone/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Ursprung: „Ein </a:t>
            </a:r>
            <a:r>
              <a:rPr lang="de-DE" altLang="de-DE" sz="1300" i="1" dirty="0">
                <a:latin typeface="Arial" panose="020B0604020202020204" pitchFamily="34" charset="0"/>
                <a:cs typeface="Arial" panose="020B0604020202020204" pitchFamily="34" charset="0"/>
              </a:rPr>
              <a:t>E. coli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-Stamm, der das klonierte </a:t>
            </a:r>
            <a:r>
              <a:rPr lang="de-DE" altLang="de-DE" sz="1300" dirty="0" err="1">
                <a:latin typeface="Arial" panose="020B0604020202020204" pitchFamily="34" charset="0"/>
                <a:cs typeface="Arial" panose="020B0604020202020204" pitchFamily="34" charset="0"/>
              </a:rPr>
              <a:t>HindIII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-Gen von Haemophilus influenzae Rd (ATCC 51907) trägt.“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95C0137D-D3BE-4D5B-961C-2CEFFA0C8E26}"/>
              </a:ext>
            </a:extLst>
          </p:cNvPr>
          <p:cNvSpPr txBox="1"/>
          <p:nvPr/>
        </p:nvSpPr>
        <p:spPr>
          <a:xfrm>
            <a:off x="7295967" y="1977892"/>
            <a:ext cx="1623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dirty="0"/>
              <a:t>Eco  R  I</a:t>
            </a:r>
          </a:p>
        </p:txBody>
      </p:sp>
      <p:sp>
        <p:nvSpPr>
          <p:cNvPr id="40" name="Freihandform: Form 39">
            <a:extLst>
              <a:ext uri="{FF2B5EF4-FFF2-40B4-BE49-F238E27FC236}">
                <a16:creationId xmlns:a16="http://schemas.microsoft.com/office/drawing/2014/main" xmlns="" id="{3CEF062E-1503-4120-B300-BEE64C3E8FF2}"/>
              </a:ext>
            </a:extLst>
          </p:cNvPr>
          <p:cNvSpPr/>
          <p:nvPr/>
        </p:nvSpPr>
        <p:spPr>
          <a:xfrm>
            <a:off x="6858000" y="1863431"/>
            <a:ext cx="775504" cy="231587"/>
          </a:xfrm>
          <a:custGeom>
            <a:avLst/>
            <a:gdLst>
              <a:gd name="connsiteX0" fmla="*/ 0 w 775504"/>
              <a:gd name="connsiteY0" fmla="*/ 507387 h 507387"/>
              <a:gd name="connsiteX1" fmla="*/ 179408 w 775504"/>
              <a:gd name="connsiteY1" fmla="*/ 189083 h 507387"/>
              <a:gd name="connsiteX2" fmla="*/ 659757 w 775504"/>
              <a:gd name="connsiteY2" fmla="*/ 3888 h 507387"/>
              <a:gd name="connsiteX3" fmla="*/ 775504 w 775504"/>
              <a:gd name="connsiteY3" fmla="*/ 356916 h 507387"/>
              <a:gd name="connsiteX4" fmla="*/ 775504 w 775504"/>
              <a:gd name="connsiteY4" fmla="*/ 356916 h 50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504" h="507387">
                <a:moveTo>
                  <a:pt x="0" y="507387"/>
                </a:moveTo>
                <a:cubicBezTo>
                  <a:pt x="34724" y="390193"/>
                  <a:pt x="69449" y="272999"/>
                  <a:pt x="179408" y="189083"/>
                </a:cubicBezTo>
                <a:cubicBezTo>
                  <a:pt x="289367" y="105167"/>
                  <a:pt x="560408" y="-24084"/>
                  <a:pt x="659757" y="3888"/>
                </a:cubicBezTo>
                <a:cubicBezTo>
                  <a:pt x="759106" y="31860"/>
                  <a:pt x="775504" y="356916"/>
                  <a:pt x="775504" y="356916"/>
                </a:cubicBezTo>
                <a:lnTo>
                  <a:pt x="775504" y="356916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Freihandform: Form 40">
            <a:extLst>
              <a:ext uri="{FF2B5EF4-FFF2-40B4-BE49-F238E27FC236}">
                <a16:creationId xmlns:a16="http://schemas.microsoft.com/office/drawing/2014/main" xmlns="" id="{C1B36737-1F26-41D0-94CD-36224F7B9340}"/>
              </a:ext>
            </a:extLst>
          </p:cNvPr>
          <p:cNvSpPr/>
          <p:nvPr/>
        </p:nvSpPr>
        <p:spPr>
          <a:xfrm>
            <a:off x="7025833" y="2401747"/>
            <a:ext cx="1296364" cy="290843"/>
          </a:xfrm>
          <a:custGeom>
            <a:avLst/>
            <a:gdLst>
              <a:gd name="connsiteX0" fmla="*/ 0 w 1296364"/>
              <a:gd name="connsiteY0" fmla="*/ 0 h 290843"/>
              <a:gd name="connsiteX1" fmla="*/ 98385 w 1296364"/>
              <a:gd name="connsiteY1" fmla="*/ 28937 h 290843"/>
              <a:gd name="connsiteX2" fmla="*/ 283580 w 1296364"/>
              <a:gd name="connsiteY2" fmla="*/ 162045 h 290843"/>
              <a:gd name="connsiteX3" fmla="*/ 677119 w 1296364"/>
              <a:gd name="connsiteY3" fmla="*/ 289367 h 290843"/>
              <a:gd name="connsiteX4" fmla="*/ 1174830 w 1296364"/>
              <a:gd name="connsiteY4" fmla="*/ 225706 h 290843"/>
              <a:gd name="connsiteX5" fmla="*/ 1296364 w 1296364"/>
              <a:gd name="connsiteY5" fmla="*/ 138896 h 290843"/>
              <a:gd name="connsiteX6" fmla="*/ 1296364 w 1296364"/>
              <a:gd name="connsiteY6" fmla="*/ 138896 h 290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6364" h="290843">
                <a:moveTo>
                  <a:pt x="0" y="0"/>
                </a:moveTo>
                <a:cubicBezTo>
                  <a:pt x="25561" y="965"/>
                  <a:pt x="51122" y="1930"/>
                  <a:pt x="98385" y="28937"/>
                </a:cubicBezTo>
                <a:cubicBezTo>
                  <a:pt x="145648" y="55944"/>
                  <a:pt x="187124" y="118640"/>
                  <a:pt x="283580" y="162045"/>
                </a:cubicBezTo>
                <a:cubicBezTo>
                  <a:pt x="380036" y="205450"/>
                  <a:pt x="528577" y="278757"/>
                  <a:pt x="677119" y="289367"/>
                </a:cubicBezTo>
                <a:cubicBezTo>
                  <a:pt x="825661" y="299977"/>
                  <a:pt x="1071623" y="250784"/>
                  <a:pt x="1174830" y="225706"/>
                </a:cubicBezTo>
                <a:cubicBezTo>
                  <a:pt x="1278037" y="200628"/>
                  <a:pt x="1296364" y="138896"/>
                  <a:pt x="1296364" y="138896"/>
                </a:cubicBezTo>
                <a:lnTo>
                  <a:pt x="1296364" y="138896"/>
                </a:ln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xmlns="" id="{230B3AD5-077E-46B2-97A3-1757EC0A5DBD}"/>
              </a:ext>
            </a:extLst>
          </p:cNvPr>
          <p:cNvSpPr/>
          <p:nvPr/>
        </p:nvSpPr>
        <p:spPr>
          <a:xfrm>
            <a:off x="6869576" y="2544979"/>
            <a:ext cx="1901528" cy="391294"/>
          </a:xfrm>
          <a:custGeom>
            <a:avLst/>
            <a:gdLst>
              <a:gd name="connsiteX0" fmla="*/ 0 w 1901528"/>
              <a:gd name="connsiteY0" fmla="*/ 99836 h 391294"/>
              <a:gd name="connsiteX1" fmla="*/ 173621 w 1901528"/>
              <a:gd name="connsiteY1" fmla="*/ 209796 h 391294"/>
              <a:gd name="connsiteX2" fmla="*/ 758142 w 1901528"/>
              <a:gd name="connsiteY2" fmla="*/ 377629 h 391294"/>
              <a:gd name="connsiteX3" fmla="*/ 1250066 w 1901528"/>
              <a:gd name="connsiteY3" fmla="*/ 360267 h 391294"/>
              <a:gd name="connsiteX4" fmla="*/ 1707266 w 1901528"/>
              <a:gd name="connsiteY4" fmla="*/ 192434 h 391294"/>
              <a:gd name="connsiteX5" fmla="*/ 1880886 w 1901528"/>
              <a:gd name="connsiteY5" fmla="*/ 82474 h 391294"/>
              <a:gd name="connsiteX6" fmla="*/ 1898248 w 1901528"/>
              <a:gd name="connsiteY6" fmla="*/ 7239 h 391294"/>
              <a:gd name="connsiteX7" fmla="*/ 1892461 w 1901528"/>
              <a:gd name="connsiteY7" fmla="*/ 7239 h 391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1528" h="391294">
                <a:moveTo>
                  <a:pt x="0" y="99836"/>
                </a:moveTo>
                <a:cubicBezTo>
                  <a:pt x="23632" y="131666"/>
                  <a:pt x="47264" y="163497"/>
                  <a:pt x="173621" y="209796"/>
                </a:cubicBezTo>
                <a:cubicBezTo>
                  <a:pt x="299978" y="256095"/>
                  <a:pt x="578735" y="352551"/>
                  <a:pt x="758142" y="377629"/>
                </a:cubicBezTo>
                <a:cubicBezTo>
                  <a:pt x="937549" y="402707"/>
                  <a:pt x="1091879" y="391133"/>
                  <a:pt x="1250066" y="360267"/>
                </a:cubicBezTo>
                <a:cubicBezTo>
                  <a:pt x="1408253" y="329401"/>
                  <a:pt x="1602129" y="238733"/>
                  <a:pt x="1707266" y="192434"/>
                </a:cubicBezTo>
                <a:cubicBezTo>
                  <a:pt x="1812403" y="146135"/>
                  <a:pt x="1849056" y="113340"/>
                  <a:pt x="1880886" y="82474"/>
                </a:cubicBezTo>
                <a:cubicBezTo>
                  <a:pt x="1912716" y="51608"/>
                  <a:pt x="1898248" y="7239"/>
                  <a:pt x="1898248" y="7239"/>
                </a:cubicBezTo>
                <a:cubicBezTo>
                  <a:pt x="1900177" y="-5300"/>
                  <a:pt x="1896319" y="969"/>
                  <a:pt x="1892461" y="7239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395536" y="551607"/>
            <a:ext cx="526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Einführung – Allgemeines zu Restriktionsenzymen</a:t>
            </a:r>
          </a:p>
        </p:txBody>
      </p:sp>
    </p:spTree>
    <p:extLst>
      <p:ext uri="{BB962C8B-B14F-4D97-AF65-F5344CB8AC3E}">
        <p14:creationId xmlns:p14="http://schemas.microsoft.com/office/powerpoint/2010/main" val="341188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4</a:t>
            </a:fld>
            <a:endParaRPr lang="de-DE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05120" y="1196752"/>
            <a:ext cx="7624203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Restriktionsenzyme (REs) werden auch </a:t>
            </a:r>
            <a:r>
              <a:rPr lang="de-DE" altLang="de-DE" sz="1400" dirty="0">
                <a:solidFill>
                  <a:srgbClr val="3333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Restriktion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DE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</a:t>
            </a:r>
            <a:r>
              <a:rPr lang="de-DE" altLang="de-DE" sz="1400" dirty="0">
                <a:solidFill>
                  <a:srgbClr val="009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nukleasen</a:t>
            </a:r>
            <a:r>
              <a:rPr lang="de-DE" altLang="de-DE" sz="1400" dirty="0">
                <a:solidFill>
                  <a:srgbClr val="3333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genannt.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solidFill>
                <a:srgbClr val="009B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Wortteil		Erklärung, Ableitung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solidFill>
                <a:srgbClr val="009B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solidFill>
                  <a:srgbClr val="3333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Restriktion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„</a:t>
            </a:r>
            <a:r>
              <a:rPr lang="de-DE" altLang="de-DE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engl. </a:t>
            </a:r>
            <a:r>
              <a:rPr lang="de-DE" altLang="de-DE" sz="14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restriction</a:t>
            </a:r>
            <a:r>
              <a:rPr lang="de-DE" altLang="de-DE" sz="14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Beschränkung,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Einschränkung“,</a:t>
            </a: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Einschränkung des Wirtsbereichs von Bakteriophagen durch Enzyme,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die eingedrungene Fremd-DNA zerschneiden.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biologische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Funktion: bakterieller Abwehrmechanismus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(insbesondere gegenüber Bakteriophagen = Bakterienviren)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Endo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	ein RE schneidet innerhalb eines DNA-Moleküls (d. h. kann auch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ringförmige DNAs zerlegen, während </a:t>
            </a:r>
            <a:r>
              <a:rPr lang="de-DE" altLang="de-DE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-Nukleasen lineare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DNA nur von den Enden her abbauen können)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solidFill>
                <a:srgbClr val="009B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400" dirty="0">
              <a:solidFill>
                <a:srgbClr val="009B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9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Nukleasen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Enzyme, die das Zucker-Phosphat-Rückgrat von Nukleinsäuren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zerschneiden</a:t>
            </a:r>
            <a:endParaRPr lang="de-DE" altLang="de-DE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95536" y="551607"/>
            <a:ext cx="526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Einführung – Allgemeines zu Restriktionsenzymen</a:t>
            </a:r>
          </a:p>
        </p:txBody>
      </p:sp>
    </p:spTree>
    <p:extLst>
      <p:ext uri="{BB962C8B-B14F-4D97-AF65-F5344CB8AC3E}">
        <p14:creationId xmlns:p14="http://schemas.microsoft.com/office/powerpoint/2010/main" val="16222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5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09934" y="1127980"/>
            <a:ext cx="864416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  <a:spcBef>
                <a:spcPct val="0"/>
              </a:spcBef>
              <a:buNone/>
            </a:pP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Die Erkennungssequenzen der Restriktionsenzyme vom Typ II bestehen meist aus Sequenzen von vier, sechs </a:t>
            </a:r>
          </a:p>
          <a:p>
            <a:pPr>
              <a:lnSpc>
                <a:spcPct val="125000"/>
              </a:lnSpc>
              <a:spcBef>
                <a:spcPct val="0"/>
              </a:spcBef>
              <a:buNone/>
            </a:pPr>
            <a:r>
              <a:rPr lang="de-DE" sz="1300" dirty="0">
                <a:latin typeface="Arial" panose="020B0604020202020204" pitchFamily="34" charset="0"/>
                <a:cs typeface="Arial" panose="020B0604020202020204" pitchFamily="34" charset="0"/>
              </a:rPr>
              <a:t>oder acht Basenpaaren.  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Die für jedes dieser Restriktionsenzyme spezifische Erkennungsregion ist nach Art eines</a:t>
            </a:r>
            <a:r>
              <a:rPr lang="de-DE" altLang="de-DE" sz="1300" dirty="0">
                <a:solidFill>
                  <a:srgbClr val="3333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25000"/>
              </a:lnSpc>
              <a:spcBef>
                <a:spcPct val="0"/>
              </a:spcBef>
              <a:buNone/>
            </a:pPr>
            <a:r>
              <a:rPr lang="de-DE" altLang="de-DE" sz="1300" b="1" dirty="0">
                <a:latin typeface="Arial" panose="020B0604020202020204" pitchFamily="34" charset="0"/>
                <a:cs typeface="Arial" panose="020B0604020202020204" pitchFamily="34" charset="0"/>
              </a:rPr>
              <a:t>Palindroms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aufgebaut. Der Begriff </a:t>
            </a: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altLang="de-DE" sz="13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palindromos</a:t>
            </a:r>
            <a:r>
              <a:rPr lang="de-DE" altLang="de-DE" sz="1300" i="1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de-DE" altLang="de-DE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stammt aus dem Griechischen und bedeutet </a:t>
            </a:r>
            <a:r>
              <a:rPr lang="de-DE" altLang="de-DE" sz="1300" i="1" dirty="0">
                <a:latin typeface="Arial" panose="020B0604020202020204" pitchFamily="34" charset="0"/>
                <a:cs typeface="Arial" panose="020B0604020202020204" pitchFamily="34" charset="0"/>
              </a:rPr>
              <a:t>rückläufig.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25000"/>
              </a:lnSpc>
              <a:spcBef>
                <a:spcPct val="0"/>
              </a:spcBef>
            </a:pPr>
            <a:endParaRPr lang="de-DE" altLang="de-DE" sz="1300" dirty="0">
              <a:solidFill>
                <a:srgbClr val="3333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de-DE" altLang="de-DE" sz="1300" u="sng" dirty="0">
                <a:latin typeface="Arial" panose="020B0604020202020204" pitchFamily="34" charset="0"/>
                <a:cs typeface="Arial" panose="020B0604020202020204" pitchFamily="34" charset="0"/>
              </a:rPr>
              <a:t>Wort- und Satz-Palindrome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: Zeichenfolgen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die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de-DE" altLang="de-DE" sz="1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vorwärts wie rückwärts gelesen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de-DE" altLang="de-DE" sz="1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 gleichen Sinn ergeben, </a:t>
            </a: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de-DE" altLang="de-DE" sz="1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„Reittier“, „Otto“ , „Hannah“   oder „Die Liebe ist Sieger, rege ist sie bei Leid“ .</a:t>
            </a:r>
          </a:p>
          <a:p>
            <a:pPr>
              <a:lnSpc>
                <a:spcPct val="125000"/>
              </a:lnSpc>
              <a:spcBef>
                <a:spcPct val="0"/>
              </a:spcBef>
            </a:pPr>
            <a:endParaRPr lang="de-DE" altLang="de-DE" sz="1300" u="sng" dirty="0">
              <a:solidFill>
                <a:srgbClr val="3333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de-DE" altLang="de-DE" sz="1300" u="sng" dirty="0">
                <a:latin typeface="Arial" panose="020B0604020202020204" pitchFamily="34" charset="0"/>
                <a:cs typeface="Arial" panose="020B0604020202020204" pitchFamily="34" charset="0"/>
              </a:rPr>
              <a:t>DNA-Palindrome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: Symmetrisch 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aufgebaute Nukleotid-Abfolge, die sich in 5` -&gt; 3' Richtung auf einem DNA-Strang </a:t>
            </a: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auf dessen antiparallelem Gegenstrang wiederholt. DNA-Palindrome haben Symmetrieachsen.</a:t>
            </a:r>
          </a:p>
          <a:p>
            <a:pPr>
              <a:lnSpc>
                <a:spcPct val="125000"/>
              </a:lnSpc>
              <a:spcBef>
                <a:spcPct val="0"/>
              </a:spcBef>
            </a:pPr>
            <a:endParaRPr lang="de-DE" altLang="de-DE" sz="13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de-DE" altLang="de-DE" sz="1300" u="sng" dirty="0">
                <a:latin typeface="Arial" panose="020B0604020202020204" pitchFamily="34" charset="0"/>
                <a:cs typeface="Arial" panose="020B0604020202020204" pitchFamily="34" charset="0"/>
              </a:rPr>
              <a:t>Merke</a:t>
            </a: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de-DE" altLang="de-DE" sz="1300" dirty="0">
                <a:latin typeface="Arial" panose="020B0604020202020204" pitchFamily="34" charset="0"/>
                <a:cs typeface="Arial" panose="020B0604020202020204" pitchFamily="34" charset="0"/>
              </a:rPr>
              <a:t>REs vom Typ II 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erkennen </a:t>
            </a:r>
            <a:r>
              <a:rPr lang="de-DE" altLang="de-DE" sz="13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palindromische</a:t>
            </a:r>
            <a:r>
              <a:rPr lang="de-DE" altLang="de-DE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DNA-Strukturen und schneiden innerhalb dieser Sequenzen.</a:t>
            </a:r>
            <a:r>
              <a:rPr lang="de-DE" altLang="de-DE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487027" y="4539888"/>
            <a:ext cx="4182555" cy="1608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  <a:spcBef>
                <a:spcPct val="0"/>
              </a:spcBef>
            </a:pPr>
            <a:endParaRPr lang="de-DE" altLang="de-DE" sz="1400" dirty="0">
              <a:solidFill>
                <a:srgbClr val="000000"/>
              </a:solidFill>
              <a:latin typeface="Verdana" pitchFamily="34" charset="0"/>
            </a:endParaRPr>
          </a:p>
          <a:p>
            <a:pPr>
              <a:spcBef>
                <a:spcPct val="0"/>
              </a:spcBef>
            </a:pPr>
            <a:endParaRPr lang="de-DE" altLang="de-DE" sz="900" dirty="0">
              <a:solidFill>
                <a:srgbClr val="000000"/>
              </a:solidFill>
              <a:latin typeface="Verdana" pitchFamily="34" charset="0"/>
            </a:endParaRPr>
          </a:p>
          <a:p>
            <a:pPr>
              <a:spcBef>
                <a:spcPct val="0"/>
              </a:spcBef>
            </a:pP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5‘ . . . G </a:t>
            </a:r>
            <a:r>
              <a:rPr lang="de-DE" altLang="de-DE" b="1" dirty="0" err="1">
                <a:solidFill>
                  <a:srgbClr val="000000"/>
                </a:solidFill>
                <a:latin typeface="Courier New" pitchFamily="49" charset="0"/>
              </a:rPr>
              <a:t>G</a:t>
            </a: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 A T C </a:t>
            </a:r>
            <a:r>
              <a:rPr lang="de-DE" altLang="de-DE" b="1" dirty="0" err="1">
                <a:solidFill>
                  <a:srgbClr val="000000"/>
                </a:solidFill>
                <a:latin typeface="Courier New" pitchFamily="49" charset="0"/>
              </a:rPr>
              <a:t>C</a:t>
            </a: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 . . . 3‘</a:t>
            </a:r>
          </a:p>
          <a:p>
            <a:pPr>
              <a:spcBef>
                <a:spcPct val="0"/>
              </a:spcBef>
            </a:pP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		</a:t>
            </a:r>
          </a:p>
          <a:p>
            <a:pPr>
              <a:spcBef>
                <a:spcPct val="0"/>
              </a:spcBef>
            </a:pP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3‘ . . . C </a:t>
            </a:r>
            <a:r>
              <a:rPr lang="de-DE" altLang="de-DE" b="1" dirty="0" err="1">
                <a:solidFill>
                  <a:srgbClr val="000000"/>
                </a:solidFill>
                <a:latin typeface="Courier New" pitchFamily="49" charset="0"/>
              </a:rPr>
              <a:t>C</a:t>
            </a: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 T A G </a:t>
            </a:r>
            <a:r>
              <a:rPr lang="de-DE" altLang="de-DE" b="1" dirty="0" err="1">
                <a:solidFill>
                  <a:srgbClr val="000000"/>
                </a:solidFill>
                <a:latin typeface="Courier New" pitchFamily="49" charset="0"/>
              </a:rPr>
              <a:t>G</a:t>
            </a:r>
            <a:r>
              <a:rPr lang="de-DE" altLang="de-DE" b="1" dirty="0">
                <a:solidFill>
                  <a:srgbClr val="000000"/>
                </a:solidFill>
                <a:latin typeface="Courier New" pitchFamily="49" charset="0"/>
              </a:rPr>
              <a:t> . . . 5‘</a:t>
            </a:r>
          </a:p>
          <a:p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397389" y="548813"/>
            <a:ext cx="767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Einführung – Restriktionsenzyme erkennen bestimmte Sequenzstrukturen</a:t>
            </a:r>
          </a:p>
        </p:txBody>
      </p:sp>
      <p:sp>
        <p:nvSpPr>
          <p:cNvPr id="4" name="Pfeil nach rechts 3"/>
          <p:cNvSpPr/>
          <p:nvPr/>
        </p:nvSpPr>
        <p:spPr>
          <a:xfrm>
            <a:off x="3732662" y="4869160"/>
            <a:ext cx="1739437" cy="504056"/>
          </a:xfrm>
          <a:prstGeom prst="rightArrow">
            <a:avLst/>
          </a:prstGeom>
          <a:solidFill>
            <a:srgbClr val="FFFF00">
              <a:alpha val="30196"/>
            </a:srgbClr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10800000">
            <a:off x="3680503" y="5424751"/>
            <a:ext cx="1737659" cy="504056"/>
          </a:xfrm>
          <a:prstGeom prst="rightArrow">
            <a:avLst/>
          </a:prstGeom>
          <a:solidFill>
            <a:srgbClr val="FFFF00">
              <a:alpha val="30196"/>
            </a:srgbClr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407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Zylinder 45"/>
          <p:cNvSpPr/>
          <p:nvPr/>
        </p:nvSpPr>
        <p:spPr>
          <a:xfrm rot="5400000">
            <a:off x="4671757" y="2410956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7" name="Gruppieren 46"/>
          <p:cNvGrpSpPr/>
          <p:nvPr/>
        </p:nvGrpSpPr>
        <p:grpSpPr>
          <a:xfrm>
            <a:off x="4373392" y="4224404"/>
            <a:ext cx="872271" cy="264452"/>
            <a:chOff x="7592248" y="2092331"/>
            <a:chExt cx="872271" cy="264452"/>
          </a:xfrm>
        </p:grpSpPr>
        <p:sp>
          <p:nvSpPr>
            <p:cNvPr id="48" name="Zylinder 47"/>
            <p:cNvSpPr/>
            <p:nvPr/>
          </p:nvSpPr>
          <p:spPr>
            <a:xfrm rot="5400000">
              <a:off x="7714094" y="1970485"/>
              <a:ext cx="264452" cy="508143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Zylinder 48"/>
            <p:cNvSpPr/>
            <p:nvPr/>
          </p:nvSpPr>
          <p:spPr>
            <a:xfrm rot="5400000">
              <a:off x="8078724" y="1970987"/>
              <a:ext cx="264452" cy="507139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0" name="Zylinder 49"/>
          <p:cNvSpPr/>
          <p:nvPr/>
        </p:nvSpPr>
        <p:spPr>
          <a:xfrm rot="5400000">
            <a:off x="5806351" y="3545550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Zylinder 39"/>
          <p:cNvSpPr/>
          <p:nvPr/>
        </p:nvSpPr>
        <p:spPr>
          <a:xfrm rot="5400000">
            <a:off x="4671757" y="2050916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6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95536" y="551607"/>
            <a:ext cx="86517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0" dirty="0">
                <a:latin typeface="Arial" panose="020B0604020202020204" pitchFamily="34" charset="0"/>
                <a:cs typeface="Arial" panose="020B0604020202020204" pitchFamily="34" charset="0"/>
              </a:rPr>
              <a:t>Einführung – Restriktionsenzyme bilden nach dem Schnitt unterschiedliche DNA-Enden</a:t>
            </a:r>
          </a:p>
        </p:txBody>
      </p:sp>
      <p:sp>
        <p:nvSpPr>
          <p:cNvPr id="16" name="Zylinder 15"/>
          <p:cNvSpPr/>
          <p:nvPr/>
        </p:nvSpPr>
        <p:spPr>
          <a:xfrm rot="5400000">
            <a:off x="4671757" y="587177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69072" y="2518034"/>
            <a:ext cx="178606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DNA-Doppelstrang</a:t>
            </a: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Schnittstellen</a:t>
            </a: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gegenüber liegend</a:t>
            </a: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stumpfe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Enden</a:t>
            </a: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ohne Überhang</a:t>
            </a:r>
          </a:p>
        </p:txBody>
      </p:sp>
      <p:grpSp>
        <p:nvGrpSpPr>
          <p:cNvPr id="2052" name="Gruppieren 2051"/>
          <p:cNvGrpSpPr/>
          <p:nvPr/>
        </p:nvGrpSpPr>
        <p:grpSpPr>
          <a:xfrm>
            <a:off x="4270730" y="3210089"/>
            <a:ext cx="942592" cy="1793814"/>
            <a:chOff x="4270730" y="3210089"/>
            <a:chExt cx="942592" cy="1793814"/>
          </a:xfrm>
        </p:grpSpPr>
        <p:pic>
          <p:nvPicPr>
            <p:cNvPr id="2050" name="Picture 2" descr="C:\Users\Hauke\AppData\Local\Microsoft\Windows\INetCache\IE\33BUWRWN\scissors-vector-clipart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770644">
              <a:off x="4165329" y="4335716"/>
              <a:ext cx="773588" cy="562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C:\Users\Hauke\AppData\Local\Microsoft\Windows\INetCache\IE\33BUWRWN\scissors-vector-clipart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36594">
              <a:off x="4545136" y="3315490"/>
              <a:ext cx="773588" cy="562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feld 25"/>
          <p:cNvSpPr txBox="1"/>
          <p:nvPr/>
        </p:nvSpPr>
        <p:spPr>
          <a:xfrm>
            <a:off x="2554990" y="2378512"/>
            <a:ext cx="46987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5‘                                                                                       3‘   </a:t>
            </a:r>
            <a:endParaRPr lang="de-DE" sz="1600" b="1" dirty="0"/>
          </a:p>
          <a:p>
            <a:endParaRPr lang="de-DE" sz="600" b="1" dirty="0"/>
          </a:p>
          <a:p>
            <a:r>
              <a:rPr lang="de-DE" sz="1600" b="1" dirty="0" smtClean="0"/>
              <a:t>3‘                                                                                       5‘   </a:t>
            </a:r>
            <a:endParaRPr lang="de-DE" sz="16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2554990" y="3841473"/>
            <a:ext cx="46987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5‘                                                                                       3‘   </a:t>
            </a:r>
            <a:endParaRPr lang="de-DE" sz="1600" b="1" dirty="0"/>
          </a:p>
          <a:p>
            <a:endParaRPr lang="de-DE" sz="600" b="1" dirty="0"/>
          </a:p>
          <a:p>
            <a:r>
              <a:rPr lang="de-DE" sz="1600" b="1" dirty="0" smtClean="0"/>
              <a:t>3‘                                                                                       5‘   </a:t>
            </a:r>
            <a:endParaRPr lang="de-DE" sz="1600" b="1" dirty="0"/>
          </a:p>
        </p:txBody>
      </p:sp>
      <p:sp>
        <p:nvSpPr>
          <p:cNvPr id="25" name="Zylinder 24"/>
          <p:cNvSpPr/>
          <p:nvPr/>
        </p:nvSpPr>
        <p:spPr>
          <a:xfrm rot="5400000">
            <a:off x="4750142" y="2105723"/>
            <a:ext cx="264452" cy="85425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Zylinder 29"/>
          <p:cNvSpPr/>
          <p:nvPr/>
        </p:nvSpPr>
        <p:spPr>
          <a:xfrm rot="5400000">
            <a:off x="5806351" y="1721771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Zylinder 32"/>
          <p:cNvSpPr/>
          <p:nvPr/>
        </p:nvSpPr>
        <p:spPr>
          <a:xfrm rot="5400000">
            <a:off x="4671757" y="947217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Zylinder 33"/>
          <p:cNvSpPr/>
          <p:nvPr/>
        </p:nvSpPr>
        <p:spPr>
          <a:xfrm rot="5400000">
            <a:off x="4750142" y="2465763"/>
            <a:ext cx="264452" cy="85425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Zylinder 34"/>
          <p:cNvSpPr/>
          <p:nvPr/>
        </p:nvSpPr>
        <p:spPr>
          <a:xfrm rot="5400000">
            <a:off x="5806351" y="2081811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4373392" y="3864364"/>
            <a:ext cx="872271" cy="264452"/>
            <a:chOff x="7592248" y="2092331"/>
            <a:chExt cx="872271" cy="264452"/>
          </a:xfrm>
        </p:grpSpPr>
        <p:sp>
          <p:nvSpPr>
            <p:cNvPr id="36" name="Zylinder 35"/>
            <p:cNvSpPr/>
            <p:nvPr/>
          </p:nvSpPr>
          <p:spPr>
            <a:xfrm rot="5400000">
              <a:off x="7714094" y="1970485"/>
              <a:ext cx="264452" cy="508143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Zylinder 36"/>
            <p:cNvSpPr/>
            <p:nvPr/>
          </p:nvSpPr>
          <p:spPr>
            <a:xfrm rot="5400000">
              <a:off x="8078724" y="1970987"/>
              <a:ext cx="264452" cy="507139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2" name="Zylinder 41"/>
          <p:cNvSpPr/>
          <p:nvPr/>
        </p:nvSpPr>
        <p:spPr>
          <a:xfrm rot="5400000">
            <a:off x="5806351" y="3185510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053" name="Gruppieren 2052"/>
          <p:cNvGrpSpPr/>
          <p:nvPr/>
        </p:nvGrpSpPr>
        <p:grpSpPr>
          <a:xfrm>
            <a:off x="2233881" y="5280944"/>
            <a:ext cx="5307863" cy="677108"/>
            <a:chOff x="2233881" y="5280944"/>
            <a:chExt cx="5307863" cy="677108"/>
          </a:xfrm>
        </p:grpSpPr>
        <p:sp>
          <p:nvSpPr>
            <p:cNvPr id="18" name="Zylinder 17"/>
            <p:cNvSpPr/>
            <p:nvPr/>
          </p:nvSpPr>
          <p:spPr>
            <a:xfrm rot="5400000">
              <a:off x="3410070" y="4428399"/>
              <a:ext cx="264452" cy="1969541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Zylinder 18"/>
            <p:cNvSpPr/>
            <p:nvPr/>
          </p:nvSpPr>
          <p:spPr>
            <a:xfrm rot="5400000">
              <a:off x="3406698" y="4791811"/>
              <a:ext cx="264452" cy="196279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2233881" y="5280944"/>
              <a:ext cx="530786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/>
                <a:t>5‘                                               3‘  5‘                                              3‘</a:t>
              </a:r>
              <a:endParaRPr lang="de-DE" sz="1600" b="1" dirty="0"/>
            </a:p>
            <a:p>
              <a:endParaRPr lang="de-DE" sz="600" b="1" dirty="0"/>
            </a:p>
            <a:p>
              <a:r>
                <a:rPr lang="de-DE" sz="1600" b="1" dirty="0" smtClean="0"/>
                <a:t>3‘                                               5‘  3‘                                              5‘</a:t>
              </a:r>
              <a:endParaRPr lang="de-DE" sz="1600" b="1" dirty="0"/>
            </a:p>
          </p:txBody>
        </p:sp>
        <p:sp>
          <p:nvSpPr>
            <p:cNvPr id="28" name="Zylinder 27"/>
            <p:cNvSpPr/>
            <p:nvPr/>
          </p:nvSpPr>
          <p:spPr>
            <a:xfrm rot="5400000">
              <a:off x="5215319" y="5159098"/>
              <a:ext cx="264452" cy="508144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Zylinder 19"/>
            <p:cNvSpPr/>
            <p:nvPr/>
          </p:nvSpPr>
          <p:spPr>
            <a:xfrm rot="5400000">
              <a:off x="6150001" y="4593197"/>
              <a:ext cx="264452" cy="163994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Zylinder 50"/>
            <p:cNvSpPr/>
            <p:nvPr/>
          </p:nvSpPr>
          <p:spPr>
            <a:xfrm rot="5400000">
              <a:off x="5215318" y="5519138"/>
              <a:ext cx="264452" cy="508144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Zylinder 51"/>
            <p:cNvSpPr/>
            <p:nvPr/>
          </p:nvSpPr>
          <p:spPr>
            <a:xfrm rot="5400000">
              <a:off x="6157496" y="4953237"/>
              <a:ext cx="264452" cy="163994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Zylinder 52"/>
            <p:cNvSpPr/>
            <p:nvPr/>
          </p:nvSpPr>
          <p:spPr>
            <a:xfrm rot="5400000">
              <a:off x="4203118" y="5159098"/>
              <a:ext cx="264452" cy="508144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Zylinder 53"/>
            <p:cNvSpPr/>
            <p:nvPr/>
          </p:nvSpPr>
          <p:spPr>
            <a:xfrm rot="5400000">
              <a:off x="4203118" y="5519138"/>
              <a:ext cx="264452" cy="508144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7" name="Textfeld 56"/>
          <p:cNvSpPr txBox="1"/>
          <p:nvPr/>
        </p:nvSpPr>
        <p:spPr>
          <a:xfrm>
            <a:off x="4214757" y="1768498"/>
            <a:ext cx="1277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Erkennungs-</a:t>
            </a:r>
          </a:p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sequenz 1</a:t>
            </a:r>
          </a:p>
        </p:txBody>
      </p:sp>
      <p:sp>
        <p:nvSpPr>
          <p:cNvPr id="2049" name="Textfeld 2048"/>
          <p:cNvSpPr txBox="1"/>
          <p:nvPr/>
        </p:nvSpPr>
        <p:spPr>
          <a:xfrm>
            <a:off x="395536" y="889460"/>
            <a:ext cx="8672567" cy="698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 schneiden das Zucker-Phosphat-Rückgrat eines DNA-Doppelstranges und hinterlassen nur eines von </a:t>
            </a:r>
            <a:endParaRPr lang="de-DE" alt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drei möglichen 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DNA-Enden auf jedem der zwei resultierenden Doppelstrangenden.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1" name="Textfeld 2050"/>
          <p:cNvSpPr txBox="1"/>
          <p:nvPr/>
        </p:nvSpPr>
        <p:spPr>
          <a:xfrm>
            <a:off x="3132571" y="6318073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latter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Schnitt =&gt;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stumpfe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Enden</a:t>
            </a:r>
          </a:p>
        </p:txBody>
      </p:sp>
    </p:spTree>
    <p:extLst>
      <p:ext uri="{BB962C8B-B14F-4D97-AF65-F5344CB8AC3E}">
        <p14:creationId xmlns:p14="http://schemas.microsoft.com/office/powerpoint/2010/main" val="60992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Zylinder 45"/>
          <p:cNvSpPr/>
          <p:nvPr/>
        </p:nvSpPr>
        <p:spPr>
          <a:xfrm rot="5400000">
            <a:off x="4671757" y="2410956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Zylinder 47"/>
          <p:cNvSpPr/>
          <p:nvPr/>
        </p:nvSpPr>
        <p:spPr>
          <a:xfrm rot="5400000">
            <a:off x="4598868" y="3998927"/>
            <a:ext cx="264452" cy="71540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Zylinder 48"/>
          <p:cNvSpPr/>
          <p:nvPr/>
        </p:nvSpPr>
        <p:spPr>
          <a:xfrm rot="5400000">
            <a:off x="4956571" y="4199763"/>
            <a:ext cx="264452" cy="313733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Zylinder 49"/>
          <p:cNvSpPr/>
          <p:nvPr/>
        </p:nvSpPr>
        <p:spPr>
          <a:xfrm rot="5400000">
            <a:off x="5806351" y="3545550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Zylinder 39"/>
          <p:cNvSpPr/>
          <p:nvPr/>
        </p:nvSpPr>
        <p:spPr>
          <a:xfrm rot="5400000">
            <a:off x="4671757" y="2050916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7</a:t>
            </a:fld>
            <a:endParaRPr lang="de-DE" dirty="0"/>
          </a:p>
        </p:txBody>
      </p:sp>
      <p:sp>
        <p:nvSpPr>
          <p:cNvPr id="16" name="Zylinder 15"/>
          <p:cNvSpPr/>
          <p:nvPr/>
        </p:nvSpPr>
        <p:spPr>
          <a:xfrm rot="5400000">
            <a:off x="4671757" y="587177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23664" y="2532850"/>
            <a:ext cx="178606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DNA-Doppelstrang</a:t>
            </a: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Schnittstellen</a:t>
            </a: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versetzt liegend</a:t>
            </a: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klebrige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Enden</a:t>
            </a: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5‘-Überhang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448165" y="3225029"/>
            <a:ext cx="564321" cy="1812277"/>
            <a:chOff x="4448165" y="3225029"/>
            <a:chExt cx="564321" cy="1812277"/>
          </a:xfrm>
        </p:grpSpPr>
        <p:pic>
          <p:nvPicPr>
            <p:cNvPr id="2050" name="Picture 2" descr="C:\Users\Hauke\AppData\Local\Microsoft\Windows\INetCache\IE\33BUWRWN\scissors-vector-clipart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770644">
              <a:off x="4344300" y="4369119"/>
              <a:ext cx="773588" cy="562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C:\Users\Hauke\AppData\Local\Microsoft\Windows\INetCache\IE\33BUWRWN\scissors-vector-clipart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36594">
              <a:off x="4342764" y="3330430"/>
              <a:ext cx="773588" cy="562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feld 25"/>
          <p:cNvSpPr txBox="1"/>
          <p:nvPr/>
        </p:nvSpPr>
        <p:spPr>
          <a:xfrm>
            <a:off x="2554990" y="2378512"/>
            <a:ext cx="46987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5‘                                                                                       3‘   </a:t>
            </a:r>
          </a:p>
          <a:p>
            <a:endParaRPr lang="de-DE" sz="600" b="1" dirty="0"/>
          </a:p>
          <a:p>
            <a:r>
              <a:rPr lang="de-DE" sz="1600" b="1" dirty="0" smtClean="0"/>
              <a:t>3‘                                                                                       5‘   </a:t>
            </a:r>
            <a:endParaRPr lang="de-DE" sz="16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2564735" y="3845634"/>
            <a:ext cx="46987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5‘                                                                                       3‘   </a:t>
            </a:r>
            <a:endParaRPr lang="de-DE" sz="1600" b="1" dirty="0"/>
          </a:p>
          <a:p>
            <a:endParaRPr lang="de-DE" sz="600" b="1" dirty="0"/>
          </a:p>
          <a:p>
            <a:r>
              <a:rPr lang="de-DE" sz="1600" b="1" dirty="0" smtClean="0"/>
              <a:t>3‘                                                                                       5‘   </a:t>
            </a:r>
            <a:endParaRPr lang="de-DE" sz="1600" b="1" dirty="0"/>
          </a:p>
        </p:txBody>
      </p:sp>
      <p:sp>
        <p:nvSpPr>
          <p:cNvPr id="25" name="Zylinder 24"/>
          <p:cNvSpPr/>
          <p:nvPr/>
        </p:nvSpPr>
        <p:spPr>
          <a:xfrm rot="5400000">
            <a:off x="4750142" y="2105723"/>
            <a:ext cx="264452" cy="85425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Zylinder 29"/>
          <p:cNvSpPr/>
          <p:nvPr/>
        </p:nvSpPr>
        <p:spPr>
          <a:xfrm rot="5400000">
            <a:off x="5806351" y="1721771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Zylinder 32"/>
          <p:cNvSpPr/>
          <p:nvPr/>
        </p:nvSpPr>
        <p:spPr>
          <a:xfrm rot="5400000">
            <a:off x="4671757" y="947217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Zylinder 33"/>
          <p:cNvSpPr/>
          <p:nvPr/>
        </p:nvSpPr>
        <p:spPr>
          <a:xfrm rot="5400000">
            <a:off x="4750142" y="2465763"/>
            <a:ext cx="264452" cy="85425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Zylinder 34"/>
          <p:cNvSpPr/>
          <p:nvPr/>
        </p:nvSpPr>
        <p:spPr>
          <a:xfrm rot="5400000">
            <a:off x="5806351" y="2081811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4373392" y="3864364"/>
            <a:ext cx="872271" cy="264452"/>
            <a:chOff x="7592248" y="2092331"/>
            <a:chExt cx="872271" cy="264452"/>
          </a:xfrm>
        </p:grpSpPr>
        <p:sp>
          <p:nvSpPr>
            <p:cNvPr id="36" name="Zylinder 35"/>
            <p:cNvSpPr/>
            <p:nvPr/>
          </p:nvSpPr>
          <p:spPr>
            <a:xfrm rot="5400000">
              <a:off x="7714094" y="1970485"/>
              <a:ext cx="264452" cy="508143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Zylinder 36"/>
            <p:cNvSpPr/>
            <p:nvPr/>
          </p:nvSpPr>
          <p:spPr>
            <a:xfrm rot="5400000">
              <a:off x="7985523" y="1877786"/>
              <a:ext cx="264452" cy="693541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2" name="Zylinder 41"/>
          <p:cNvSpPr/>
          <p:nvPr/>
        </p:nvSpPr>
        <p:spPr>
          <a:xfrm rot="5400000">
            <a:off x="5806351" y="3185510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4214757" y="1768498"/>
            <a:ext cx="1277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Erkennungs-</a:t>
            </a:r>
          </a:p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sequenz 2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2260164" y="5262807"/>
            <a:ext cx="5182829" cy="1424598"/>
            <a:chOff x="2260164" y="5262807"/>
            <a:chExt cx="5182829" cy="1424598"/>
          </a:xfrm>
        </p:grpSpPr>
        <p:sp>
          <p:nvSpPr>
            <p:cNvPr id="23" name="Textfeld 22"/>
            <p:cNvSpPr txBox="1"/>
            <p:nvPr/>
          </p:nvSpPr>
          <p:spPr>
            <a:xfrm>
              <a:off x="2260164" y="5262807"/>
              <a:ext cx="518282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/>
                <a:t>5‘                                         3‘  5‘                                                   3‘</a:t>
              </a:r>
              <a:endParaRPr lang="de-DE" sz="1600" b="1" dirty="0"/>
            </a:p>
            <a:p>
              <a:endParaRPr lang="de-DE" sz="600" b="1" dirty="0"/>
            </a:p>
            <a:p>
              <a:r>
                <a:rPr lang="de-DE" sz="1600" b="1" dirty="0" smtClean="0"/>
                <a:t>3‘                                                 5‘   3‘                                          5‘</a:t>
              </a:r>
              <a:endParaRPr lang="de-DE" sz="1600" b="1" dirty="0"/>
            </a:p>
          </p:txBody>
        </p:sp>
        <p:grpSp>
          <p:nvGrpSpPr>
            <p:cNvPr id="3" name="Gruppieren 2"/>
            <p:cNvGrpSpPr/>
            <p:nvPr/>
          </p:nvGrpSpPr>
          <p:grpSpPr>
            <a:xfrm>
              <a:off x="2557525" y="5280944"/>
              <a:ext cx="4552171" cy="1406461"/>
              <a:chOff x="2557525" y="5280944"/>
              <a:chExt cx="4552171" cy="1406461"/>
            </a:xfrm>
          </p:grpSpPr>
          <p:sp>
            <p:nvSpPr>
              <p:cNvPr id="18" name="Zylinder 17"/>
              <p:cNvSpPr/>
              <p:nvPr/>
            </p:nvSpPr>
            <p:spPr>
              <a:xfrm rot="5400000">
                <a:off x="3297229" y="4541241"/>
                <a:ext cx="264452" cy="1743858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Zylinder 18"/>
              <p:cNvSpPr/>
              <p:nvPr/>
            </p:nvSpPr>
            <p:spPr>
              <a:xfrm rot="5400000">
                <a:off x="3406698" y="4791811"/>
                <a:ext cx="264452" cy="1962798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Zylinder 27"/>
              <p:cNvSpPr/>
              <p:nvPr/>
            </p:nvSpPr>
            <p:spPr>
              <a:xfrm rot="5400000">
                <a:off x="5109767" y="5053545"/>
                <a:ext cx="264452" cy="719250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Zylinder 19"/>
              <p:cNvSpPr/>
              <p:nvPr/>
            </p:nvSpPr>
            <p:spPr>
              <a:xfrm rot="5400000">
                <a:off x="6157496" y="4593197"/>
                <a:ext cx="264452" cy="1639948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Zylinder 50"/>
              <p:cNvSpPr/>
              <p:nvPr/>
            </p:nvSpPr>
            <p:spPr>
              <a:xfrm rot="5400000">
                <a:off x="5301969" y="5605789"/>
                <a:ext cx="264452" cy="334842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Zylinder 51"/>
              <p:cNvSpPr/>
              <p:nvPr/>
            </p:nvSpPr>
            <p:spPr>
              <a:xfrm rot="5400000">
                <a:off x="6157496" y="4953237"/>
                <a:ext cx="264452" cy="1639948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Zylinder 52"/>
              <p:cNvSpPr/>
              <p:nvPr/>
            </p:nvSpPr>
            <p:spPr>
              <a:xfrm rot="5400000">
                <a:off x="4095105" y="5267110"/>
                <a:ext cx="264452" cy="292119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4" name="Zylinder 53"/>
              <p:cNvSpPr/>
              <p:nvPr/>
            </p:nvSpPr>
            <p:spPr>
              <a:xfrm rot="5400000">
                <a:off x="4273189" y="5449066"/>
                <a:ext cx="264452" cy="648287"/>
              </a:xfrm>
              <a:prstGeom prst="can">
                <a:avLst>
                  <a:gd name="adj" fmla="val 45278"/>
                </a:avLst>
              </a:prstGeom>
              <a:gradFill flip="none" rotWithShape="1"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10800000" scaled="0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51" name="Textfeld 2050"/>
              <p:cNvSpPr txBox="1"/>
              <p:nvPr/>
            </p:nvSpPr>
            <p:spPr>
              <a:xfrm>
                <a:off x="2886907" y="6318073"/>
                <a:ext cx="39293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lang="de-DE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ersetzter </a:t>
                </a:r>
                <a:r>
                  <a:rPr lang="de-DE" dirty="0">
                    <a:latin typeface="Arial" panose="020B0604020202020204" pitchFamily="34" charset="0"/>
                    <a:cs typeface="Arial" panose="020B0604020202020204" pitchFamily="34" charset="0"/>
                  </a:rPr>
                  <a:t>Schnitt =&gt; klebrige Enden</a:t>
                </a:r>
              </a:p>
            </p:txBody>
          </p:sp>
        </p:grpSp>
      </p:grpSp>
      <p:sp>
        <p:nvSpPr>
          <p:cNvPr id="43" name="Textfeld 42"/>
          <p:cNvSpPr txBox="1"/>
          <p:nvPr/>
        </p:nvSpPr>
        <p:spPr>
          <a:xfrm>
            <a:off x="395536" y="551607"/>
            <a:ext cx="86517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0" dirty="0">
                <a:latin typeface="Arial" panose="020B0604020202020204" pitchFamily="34" charset="0"/>
                <a:cs typeface="Arial" panose="020B0604020202020204" pitchFamily="34" charset="0"/>
              </a:rPr>
              <a:t>Einführung – Restriktionsenzyme bilden nach dem Schnitt unterschiedliche DNA-Enden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395536" y="889460"/>
            <a:ext cx="8672567" cy="698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 schneiden das Zucker-Phosphat-Rückgrat eines DNA-Doppelstranges und hinterlassen nur eines von </a:t>
            </a:r>
            <a:endParaRPr lang="de-DE" alt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drei möglichen 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DNA-Enden auf jedem der zwei resultierenden Doppelstrangenden.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38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Zylinder 45"/>
          <p:cNvSpPr/>
          <p:nvPr/>
        </p:nvSpPr>
        <p:spPr>
          <a:xfrm rot="5400000">
            <a:off x="4671757" y="2410956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Zylinder 47"/>
          <p:cNvSpPr/>
          <p:nvPr/>
        </p:nvSpPr>
        <p:spPr>
          <a:xfrm rot="5400000">
            <a:off x="4598868" y="3998927"/>
            <a:ext cx="264452" cy="71540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Zylinder 48"/>
          <p:cNvSpPr/>
          <p:nvPr/>
        </p:nvSpPr>
        <p:spPr>
          <a:xfrm rot="5400000">
            <a:off x="4750767" y="3993960"/>
            <a:ext cx="264452" cy="725340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Zylinder 49"/>
          <p:cNvSpPr/>
          <p:nvPr/>
        </p:nvSpPr>
        <p:spPr>
          <a:xfrm rot="5400000">
            <a:off x="5806351" y="3545550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Zylinder 39"/>
          <p:cNvSpPr/>
          <p:nvPr/>
        </p:nvSpPr>
        <p:spPr>
          <a:xfrm rot="5400000">
            <a:off x="4671757" y="2050916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8</a:t>
            </a:fld>
            <a:endParaRPr lang="de-DE" dirty="0"/>
          </a:p>
        </p:txBody>
      </p:sp>
      <p:sp>
        <p:nvSpPr>
          <p:cNvPr id="16" name="Zylinder 15"/>
          <p:cNvSpPr/>
          <p:nvPr/>
        </p:nvSpPr>
        <p:spPr>
          <a:xfrm rot="5400000">
            <a:off x="4671757" y="587177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69072" y="2518034"/>
            <a:ext cx="1786066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DNA-Doppelstrang</a:t>
            </a: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Schnittstellen</a:t>
            </a: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versetzt liegend</a:t>
            </a: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klebrige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Enden</a:t>
            </a:r>
          </a:p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3‘-Überhang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093451" y="3225029"/>
            <a:ext cx="1273749" cy="1812277"/>
            <a:chOff x="4093451" y="3225029"/>
            <a:chExt cx="1273749" cy="1812277"/>
          </a:xfrm>
        </p:grpSpPr>
        <p:pic>
          <p:nvPicPr>
            <p:cNvPr id="2050" name="Picture 2" descr="C:\Users\Hauke\AppData\Local\Microsoft\Windows\INetCache\IE\33BUWRWN\scissors-vector-clipart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770644">
              <a:off x="3988050" y="4369119"/>
              <a:ext cx="773588" cy="562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C:\Users\Hauke\AppData\Local\Microsoft\Windows\INetCache\IE\33BUWRWN\scissors-vector-clipart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36594">
              <a:off x="4699014" y="3330430"/>
              <a:ext cx="773588" cy="5627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feld 25"/>
          <p:cNvSpPr txBox="1"/>
          <p:nvPr/>
        </p:nvSpPr>
        <p:spPr>
          <a:xfrm>
            <a:off x="2554990" y="2378512"/>
            <a:ext cx="46987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5‘                                                                                       3‘   </a:t>
            </a:r>
            <a:endParaRPr lang="de-DE" sz="1600" b="1" dirty="0"/>
          </a:p>
          <a:p>
            <a:endParaRPr lang="de-DE" sz="600" b="1" dirty="0"/>
          </a:p>
          <a:p>
            <a:r>
              <a:rPr lang="de-DE" sz="1600" b="1" dirty="0" smtClean="0"/>
              <a:t>3‘                                                                                       5‘   </a:t>
            </a:r>
            <a:endParaRPr lang="de-DE" sz="16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2541599" y="3832938"/>
            <a:ext cx="46987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5‘                                                                                       3‘   </a:t>
            </a:r>
            <a:endParaRPr lang="de-DE" sz="1600" b="1" dirty="0"/>
          </a:p>
          <a:p>
            <a:endParaRPr lang="de-DE" sz="600" b="1" dirty="0"/>
          </a:p>
          <a:p>
            <a:r>
              <a:rPr lang="de-DE" sz="1600" b="1" dirty="0" smtClean="0"/>
              <a:t>3‘                                                                                       5‘   </a:t>
            </a:r>
            <a:endParaRPr lang="de-DE" sz="1600" b="1" dirty="0"/>
          </a:p>
        </p:txBody>
      </p:sp>
      <p:sp>
        <p:nvSpPr>
          <p:cNvPr id="25" name="Zylinder 24"/>
          <p:cNvSpPr/>
          <p:nvPr/>
        </p:nvSpPr>
        <p:spPr>
          <a:xfrm rot="5400000">
            <a:off x="4750142" y="2105723"/>
            <a:ext cx="264452" cy="85425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Zylinder 29"/>
          <p:cNvSpPr/>
          <p:nvPr/>
        </p:nvSpPr>
        <p:spPr>
          <a:xfrm rot="5400000">
            <a:off x="5806351" y="1721771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Zylinder 32"/>
          <p:cNvSpPr/>
          <p:nvPr/>
        </p:nvSpPr>
        <p:spPr>
          <a:xfrm rot="5400000">
            <a:off x="4671757" y="947217"/>
            <a:ext cx="264452" cy="389134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Zylinder 33"/>
          <p:cNvSpPr/>
          <p:nvPr/>
        </p:nvSpPr>
        <p:spPr>
          <a:xfrm rot="5400000">
            <a:off x="4750142" y="2465763"/>
            <a:ext cx="264452" cy="854255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Zylinder 34"/>
          <p:cNvSpPr/>
          <p:nvPr/>
        </p:nvSpPr>
        <p:spPr>
          <a:xfrm rot="5400000">
            <a:off x="5806351" y="2081811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Zylinder 35"/>
          <p:cNvSpPr/>
          <p:nvPr/>
        </p:nvSpPr>
        <p:spPr>
          <a:xfrm rot="5400000">
            <a:off x="4598867" y="3638887"/>
            <a:ext cx="264452" cy="715406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Zylinder 36"/>
          <p:cNvSpPr/>
          <p:nvPr/>
        </p:nvSpPr>
        <p:spPr>
          <a:xfrm rot="5400000">
            <a:off x="4970896" y="3854048"/>
            <a:ext cx="264452" cy="285082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Zylinder 41"/>
          <p:cNvSpPr/>
          <p:nvPr/>
        </p:nvSpPr>
        <p:spPr>
          <a:xfrm rot="5400000">
            <a:off x="5806351" y="3185510"/>
            <a:ext cx="264452" cy="1622158"/>
          </a:xfrm>
          <a:prstGeom prst="can">
            <a:avLst>
              <a:gd name="adj" fmla="val 45278"/>
            </a:avLst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56"/>
          <p:cNvSpPr txBox="1"/>
          <p:nvPr/>
        </p:nvSpPr>
        <p:spPr>
          <a:xfrm>
            <a:off x="4214757" y="1768498"/>
            <a:ext cx="1277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Erkennungs-</a:t>
            </a:r>
          </a:p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sequenz 3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260162" y="5249053"/>
            <a:ext cx="5214889" cy="1438352"/>
            <a:chOff x="2260162" y="5249053"/>
            <a:chExt cx="5214889" cy="1438352"/>
          </a:xfrm>
        </p:grpSpPr>
        <p:sp>
          <p:nvSpPr>
            <p:cNvPr id="18" name="Zylinder 17"/>
            <p:cNvSpPr/>
            <p:nvPr/>
          </p:nvSpPr>
          <p:spPr>
            <a:xfrm rot="5400000">
              <a:off x="3297229" y="4541241"/>
              <a:ext cx="264452" cy="174385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Zylinder 18"/>
            <p:cNvSpPr/>
            <p:nvPr/>
          </p:nvSpPr>
          <p:spPr>
            <a:xfrm rot="5400000">
              <a:off x="3277413" y="4921096"/>
              <a:ext cx="264452" cy="170422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2260162" y="5249053"/>
              <a:ext cx="521488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dirty="0" smtClean="0"/>
                <a:t>5‘                                                 3‘    5‘                                         3‘</a:t>
              </a:r>
              <a:endParaRPr lang="de-DE" sz="1600" b="1" dirty="0"/>
            </a:p>
            <a:p>
              <a:endParaRPr lang="de-DE" sz="600" b="1" dirty="0"/>
            </a:p>
            <a:p>
              <a:r>
                <a:rPr lang="de-DE" sz="1600" b="1" dirty="0" smtClean="0"/>
                <a:t>3‘                                         5‘  3‘                                                   5‘</a:t>
              </a:r>
              <a:endParaRPr lang="de-DE" sz="1600" b="1" dirty="0"/>
            </a:p>
          </p:txBody>
        </p:sp>
        <p:sp>
          <p:nvSpPr>
            <p:cNvPr id="28" name="Zylinder 27"/>
            <p:cNvSpPr/>
            <p:nvPr/>
          </p:nvSpPr>
          <p:spPr>
            <a:xfrm rot="5400000">
              <a:off x="5323331" y="5267109"/>
              <a:ext cx="264452" cy="292122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Zylinder 19"/>
            <p:cNvSpPr/>
            <p:nvPr/>
          </p:nvSpPr>
          <p:spPr>
            <a:xfrm rot="5400000">
              <a:off x="6157496" y="4593197"/>
              <a:ext cx="264452" cy="163994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Zylinder 50"/>
            <p:cNvSpPr/>
            <p:nvPr/>
          </p:nvSpPr>
          <p:spPr>
            <a:xfrm rot="5400000">
              <a:off x="5095439" y="5399259"/>
              <a:ext cx="264452" cy="747902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Zylinder 51"/>
            <p:cNvSpPr/>
            <p:nvPr/>
          </p:nvSpPr>
          <p:spPr>
            <a:xfrm rot="5400000">
              <a:off x="6157496" y="4953237"/>
              <a:ext cx="264452" cy="163994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Zylinder 52"/>
            <p:cNvSpPr/>
            <p:nvPr/>
          </p:nvSpPr>
          <p:spPr>
            <a:xfrm rot="5400000">
              <a:off x="4273956" y="5088259"/>
              <a:ext cx="264452" cy="649822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Zylinder 53"/>
            <p:cNvSpPr/>
            <p:nvPr/>
          </p:nvSpPr>
          <p:spPr>
            <a:xfrm rot="5400000">
              <a:off x="4095105" y="5627151"/>
              <a:ext cx="264452" cy="292118"/>
            </a:xfrm>
            <a:prstGeom prst="can">
              <a:avLst>
                <a:gd name="adj" fmla="val 45278"/>
              </a:avLst>
            </a:prstGeom>
            <a:gradFill flip="none" rotWithShape="1"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10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51" name="Textfeld 2050"/>
            <p:cNvSpPr txBox="1"/>
            <p:nvPr/>
          </p:nvSpPr>
          <p:spPr>
            <a:xfrm>
              <a:off x="2886907" y="6318073"/>
              <a:ext cx="3929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de-DE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ersetzter </a:t>
              </a: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Schnitt =&gt; klebrige Enden</a:t>
              </a:r>
            </a:p>
          </p:txBody>
        </p:sp>
      </p:grpSp>
      <p:sp>
        <p:nvSpPr>
          <p:cNvPr id="41" name="Textfeld 40"/>
          <p:cNvSpPr txBox="1"/>
          <p:nvPr/>
        </p:nvSpPr>
        <p:spPr>
          <a:xfrm>
            <a:off x="395536" y="551607"/>
            <a:ext cx="86517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0" dirty="0">
                <a:latin typeface="Arial" panose="020B0604020202020204" pitchFamily="34" charset="0"/>
                <a:cs typeface="Arial" panose="020B0604020202020204" pitchFamily="34" charset="0"/>
              </a:rPr>
              <a:t>Einführung – Restriktionsenzyme bilden nach dem Schnitt unterschiedliche DNA-Enden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395536" y="889460"/>
            <a:ext cx="8672567" cy="698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 schneiden das Zucker-Phosphat-Rückgrat eines DNA-Doppelstranges und hinterlassen nur eines von </a:t>
            </a:r>
            <a:endParaRPr lang="de-DE" alt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drei möglichen 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DNA-Enden auf jedem der zwei resultierenden Doppelstrangenden.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56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323664" y="116632"/>
            <a:ext cx="8595953" cy="434975"/>
            <a:chOff x="323664" y="188640"/>
            <a:chExt cx="8595953" cy="434975"/>
          </a:xfrm>
        </p:grpSpPr>
        <p:sp>
          <p:nvSpPr>
            <p:cNvPr id="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7" name="Gerade Verbindung 6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9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95536" y="551607"/>
            <a:ext cx="7863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de-DE" sz="1700" dirty="0">
                <a:latin typeface="Arial" panose="020B0604020202020204" pitchFamily="34" charset="0"/>
                <a:cs typeface="Arial" panose="020B0604020202020204" pitchFamily="34" charset="0"/>
              </a:rPr>
              <a:t>Einführung – </a:t>
            </a:r>
            <a:r>
              <a:rPr lang="de-DE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Die Entstehung von klebrigen Enden (engl. </a:t>
            </a:r>
            <a:r>
              <a:rPr lang="de-DE" altLang="de-DE" sz="1700" dirty="0" err="1">
                <a:latin typeface="Arial" panose="020B0604020202020204" pitchFamily="34" charset="0"/>
                <a:cs typeface="Arial" panose="020B0604020202020204" pitchFamily="34" charset="0"/>
              </a:rPr>
              <a:t>sticky</a:t>
            </a:r>
            <a:r>
              <a:rPr lang="de-DE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700" dirty="0" err="1">
                <a:latin typeface="Arial" panose="020B0604020202020204" pitchFamily="34" charset="0"/>
                <a:cs typeface="Arial" panose="020B0604020202020204" pitchFamily="34" charset="0"/>
              </a:rPr>
              <a:t>ends</a:t>
            </a:r>
            <a:r>
              <a:rPr lang="de-DE" altLang="de-DE" sz="1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dirty="0"/>
          </a:p>
        </p:txBody>
      </p:sp>
      <p:sp>
        <p:nvSpPr>
          <p:cNvPr id="2049" name="Textfeld 2048"/>
          <p:cNvSpPr txBox="1"/>
          <p:nvPr/>
        </p:nvSpPr>
        <p:spPr>
          <a:xfrm>
            <a:off x="398610" y="882822"/>
            <a:ext cx="795168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REs schneiden das Zucker-Phosphat-Rückgrat eines DNA-Doppelstranges </a:t>
            </a:r>
          </a:p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und hinterlassen nur eines von drei möglichen DNA-Enden auf jedem der </a:t>
            </a:r>
          </a:p>
          <a:p>
            <a:pPr>
              <a:lnSpc>
                <a:spcPct val="150000"/>
              </a:lnSpc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zwei resultierenden Doppelstrangenden.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uppieren 2">
            <a:extLst>
              <a:ext uri="{FF2B5EF4-FFF2-40B4-BE49-F238E27FC236}">
                <a16:creationId xmlns:a16="http://schemas.microsoft.com/office/drawing/2014/main" xmlns="" id="{242E7D45-3EB5-4539-8450-59857088BA35}"/>
              </a:ext>
            </a:extLst>
          </p:cNvPr>
          <p:cNvGrpSpPr>
            <a:grpSpLocks/>
          </p:cNvGrpSpPr>
          <p:nvPr/>
        </p:nvGrpSpPr>
        <p:grpSpPr bwMode="auto">
          <a:xfrm>
            <a:off x="6571752" y="2468568"/>
            <a:ext cx="2339102" cy="1893339"/>
            <a:chOff x="7231581" y="1997284"/>
            <a:chExt cx="2339872" cy="1893350"/>
          </a:xfrm>
        </p:grpSpPr>
        <p:sp>
          <p:nvSpPr>
            <p:cNvPr id="43" name="Textfeld 1">
              <a:extLst>
                <a:ext uri="{FF2B5EF4-FFF2-40B4-BE49-F238E27FC236}">
                  <a16:creationId xmlns:a16="http://schemas.microsoft.com/office/drawing/2014/main" xmlns="" id="{7E0CE703-74CC-4191-85D5-2E19EC170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1581" y="1997284"/>
              <a:ext cx="2339872" cy="1893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Das Restriktionsenzym 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BamHI</a:t>
              </a: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schneidet 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versetzt.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endParaRPr lang="de-DE" altLang="de-DE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de-DE" alt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  = Schnittstelle</a:t>
              </a:r>
            </a:p>
          </p:txBody>
        </p:sp>
        <p:sp>
          <p:nvSpPr>
            <p:cNvPr id="44" name="Gleichschenkliges Dreieck 43">
              <a:extLst>
                <a:ext uri="{FF2B5EF4-FFF2-40B4-BE49-F238E27FC236}">
                  <a16:creationId xmlns:a16="http://schemas.microsoft.com/office/drawing/2014/main" xmlns="" id="{EA71CF33-11C8-42A4-AA32-165AF1E02FAB}"/>
                </a:ext>
              </a:extLst>
            </p:cNvPr>
            <p:cNvSpPr/>
            <p:nvPr/>
          </p:nvSpPr>
          <p:spPr>
            <a:xfrm rot="10800000">
              <a:off x="7382444" y="3579545"/>
              <a:ext cx="177859" cy="20320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3054F0FD-19D4-4AA0-B396-E4B578E47A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225" y="2382455"/>
            <a:ext cx="4545392" cy="3973895"/>
          </a:xfrm>
          <a:prstGeom prst="rect">
            <a:avLst/>
          </a:prstGeom>
        </p:spPr>
      </p:pic>
      <p:sp>
        <p:nvSpPr>
          <p:cNvPr id="68" name="Textfeld 3">
            <a:extLst>
              <a:ext uri="{FF2B5EF4-FFF2-40B4-BE49-F238E27FC236}">
                <a16:creationId xmlns:a16="http://schemas.microsoft.com/office/drawing/2014/main" xmlns="" id="{AFBF71FC-E6EC-47BE-A6D3-3B129219B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024" y="6274316"/>
            <a:ext cx="2344296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Zucker-Phosphat-Rückgrat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durchtrennt</a:t>
            </a:r>
          </a:p>
        </p:txBody>
      </p:sp>
    </p:spTree>
    <p:extLst>
      <p:ext uri="{BB962C8B-B14F-4D97-AF65-F5344CB8AC3E}">
        <p14:creationId xmlns:p14="http://schemas.microsoft.com/office/powerpoint/2010/main" val="18405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875</Words>
  <Application>Microsoft Office PowerPoint</Application>
  <PresentationFormat>Bildschirmpräsentation (4:3)</PresentationFormat>
  <Paragraphs>238</Paragraphs>
  <Slides>11</Slides>
  <Notes>11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Hauke</dc:creator>
  <cp:lastModifiedBy>Barbian, Markus (LS)</cp:lastModifiedBy>
  <cp:revision>182</cp:revision>
  <cp:lastPrinted>2018-07-31T12:21:56Z</cp:lastPrinted>
  <dcterms:created xsi:type="dcterms:W3CDTF">2017-09-20T13:30:00Z</dcterms:created>
  <dcterms:modified xsi:type="dcterms:W3CDTF">2018-11-08T09:37:28Z</dcterms:modified>
</cp:coreProperties>
</file>